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792" autoAdjust="0"/>
  </p:normalViewPr>
  <p:slideViewPr>
    <p:cSldViewPr snapToGrid="0">
      <p:cViewPr varScale="1">
        <p:scale>
          <a:sx n="65" d="100"/>
          <a:sy n="65" d="100"/>
        </p:scale>
        <p:origin x="93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A2F4B8-EFD5-40E3-B2C9-A6F890E095AF}" type="datetimeFigureOut">
              <a:rPr lang="en-GB" smtClean="0"/>
              <a:t>16/06/2019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62825-EBB0-4891-A685-15143A43021D}" type="slidenum">
              <a:rPr lang="en-GB" smtClean="0"/>
              <a:t>‹#›</a:t>
            </a:fld>
            <a:endParaRPr lang="en-GB"/>
          </a:p>
        </p:txBody>
      </p:sp>
    </p:spTree>
    <p:extLst>
      <p:ext uri="{BB962C8B-B14F-4D97-AF65-F5344CB8AC3E}">
        <p14:creationId xmlns:p14="http://schemas.microsoft.com/office/powerpoint/2010/main" val="2083416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362825-EBB0-4891-A685-15143A43021D}" type="slidenum">
              <a:rPr lang="en-GB" smtClean="0"/>
              <a:t>1</a:t>
            </a:fld>
            <a:endParaRPr lang="en-GB"/>
          </a:p>
        </p:txBody>
      </p:sp>
    </p:spTree>
    <p:extLst>
      <p:ext uri="{BB962C8B-B14F-4D97-AF65-F5344CB8AC3E}">
        <p14:creationId xmlns:p14="http://schemas.microsoft.com/office/powerpoint/2010/main" val="129478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term ombudsman</a:t>
            </a:r>
            <a:r>
              <a:rPr lang="en-GB" baseline="0" dirty="0" smtClean="0"/>
              <a:t> originates from Sweden which means agent or representative of the people and its used for both men and women. </a:t>
            </a:r>
          </a:p>
          <a:p>
            <a:r>
              <a:rPr lang="en-GB" baseline="0" dirty="0" smtClean="0"/>
              <a:t>In case of an individual complaint in the future, ombudsmen is certainly useful in relation to own rights. </a:t>
            </a:r>
          </a:p>
          <a:p>
            <a:r>
              <a:rPr lang="en-GB" baseline="0" dirty="0" smtClean="0"/>
              <a:t>There should be an expression of concerns and complains in an effective manner. </a:t>
            </a:r>
          </a:p>
          <a:p>
            <a:r>
              <a:rPr lang="en-GB" baseline="0" dirty="0" smtClean="0"/>
              <a:t>It should be known that ombudsman works the same way the criminal justice system and parliament work in leadership of a community.</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2</a:t>
            </a:fld>
            <a:endParaRPr lang="en-GB"/>
          </a:p>
        </p:txBody>
      </p:sp>
    </p:spTree>
    <p:extLst>
      <p:ext uri="{BB962C8B-B14F-4D97-AF65-F5344CB8AC3E}">
        <p14:creationId xmlns:p14="http://schemas.microsoft.com/office/powerpoint/2010/main" val="2438734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Ombudsmen</a:t>
            </a:r>
            <a:r>
              <a:rPr lang="en-GB" baseline="0" dirty="0" smtClean="0"/>
              <a:t> are individuals who put mistakes right. If an individual complains to an organization and things are not sort out then, help might come from an ombudsman. </a:t>
            </a:r>
          </a:p>
          <a:p>
            <a:r>
              <a:rPr lang="en-GB" baseline="0" dirty="0" smtClean="0"/>
              <a:t>If all else has failed, ombudsmen turn for help since they are at the top of the complaints ladder. </a:t>
            </a:r>
          </a:p>
          <a:p>
            <a:r>
              <a:rPr lang="en-GB" baseline="0" dirty="0" smtClean="0"/>
              <a:t>Being a designated neutral, they facilitate concerns of the informal resolution. </a:t>
            </a:r>
          </a:p>
          <a:p>
            <a:r>
              <a:rPr lang="en-GB" baseline="0" dirty="0" smtClean="0"/>
              <a:t>They always assist in determining and exploring options in resolving concerns, resolving conflicts or problematic issues.</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3</a:t>
            </a:fld>
            <a:endParaRPr lang="en-GB"/>
          </a:p>
        </p:txBody>
      </p:sp>
    </p:spTree>
    <p:extLst>
      <p:ext uri="{BB962C8B-B14F-4D97-AF65-F5344CB8AC3E}">
        <p14:creationId xmlns:p14="http://schemas.microsoft.com/office/powerpoint/2010/main" val="3668677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 ombudsman has the responsibility to receive, investigate and resolve</a:t>
            </a:r>
            <a:r>
              <a:rPr lang="en-GB" baseline="0" dirty="0" smtClean="0"/>
              <a:t> complaints about the administrative practices and decision making in organizations related to communities. </a:t>
            </a:r>
          </a:p>
          <a:p>
            <a:r>
              <a:rPr lang="en-GB" baseline="0" dirty="0" smtClean="0"/>
              <a:t>An ombudsman conducts own motion investigations and liaison and education programs which hence improving  public administration for the benefit of all. </a:t>
            </a:r>
          </a:p>
          <a:p>
            <a:r>
              <a:rPr lang="en-GB" baseline="0" dirty="0" smtClean="0"/>
              <a:t>An impartial and independent approach is always observed to the investigations conduct and procedural fairness observing at all times.</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4</a:t>
            </a:fld>
            <a:endParaRPr lang="en-GB"/>
          </a:p>
        </p:txBody>
      </p:sp>
    </p:spTree>
    <p:extLst>
      <p:ext uri="{BB962C8B-B14F-4D97-AF65-F5344CB8AC3E}">
        <p14:creationId xmlns:p14="http://schemas.microsoft.com/office/powerpoint/2010/main" val="15981277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Ombudsmen are impartial, independent and usually provide free services.</a:t>
            </a:r>
            <a:r>
              <a:rPr lang="en-GB" baseline="0" dirty="0" smtClean="0"/>
              <a:t> </a:t>
            </a:r>
          </a:p>
          <a:p>
            <a:r>
              <a:rPr lang="en-GB" baseline="0" dirty="0" smtClean="0"/>
              <a:t>There is usually investigation of issues by ombudsmen on complaints that have not been solved complained against organizations. </a:t>
            </a:r>
          </a:p>
          <a:p>
            <a:r>
              <a:rPr lang="en-GB" baseline="0" dirty="0" smtClean="0"/>
              <a:t>When something has been handled unfairly or badly, it is the role of ombudsmen to have a look since they result to suffering and there is the need o minimize the suffering. </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5</a:t>
            </a:fld>
            <a:endParaRPr lang="en-GB"/>
          </a:p>
        </p:txBody>
      </p:sp>
    </p:spTree>
    <p:extLst>
      <p:ext uri="{BB962C8B-B14F-4D97-AF65-F5344CB8AC3E}">
        <p14:creationId xmlns:p14="http://schemas.microsoft.com/office/powerpoint/2010/main" val="140175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All documents must be given and even the necessary information in an attempt to carry out investigations</a:t>
            </a:r>
            <a:r>
              <a:rPr lang="en-GB" baseline="0" dirty="0" smtClean="0"/>
              <a:t> and inspections. </a:t>
            </a:r>
          </a:p>
          <a:p>
            <a:r>
              <a:rPr lang="en-GB" baseline="0" dirty="0" smtClean="0"/>
              <a:t>An ombudsman should always be provided by a letter that includes the reason for the complaint and sufficient relevant documents. </a:t>
            </a:r>
          </a:p>
          <a:p>
            <a:r>
              <a:rPr lang="en-GB" baseline="0" dirty="0" smtClean="0"/>
              <a:t>Action is hence taken in line with proposals and complaints from individuals following own initiatives.</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6</a:t>
            </a:fld>
            <a:endParaRPr lang="en-GB"/>
          </a:p>
        </p:txBody>
      </p:sp>
    </p:spTree>
    <p:extLst>
      <p:ext uri="{BB962C8B-B14F-4D97-AF65-F5344CB8AC3E}">
        <p14:creationId xmlns:p14="http://schemas.microsoft.com/office/powerpoint/2010/main" val="129699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Before interacting with an ombudsman</a:t>
            </a:r>
            <a:r>
              <a:rPr lang="en-GB" baseline="0" dirty="0" smtClean="0"/>
              <a:t> about a dispute or problem, it is always essential to review the matter. It is relevant for an individual to discuss the issue with point of contact to identify if there can be satisfaction. </a:t>
            </a:r>
          </a:p>
          <a:p>
            <a:r>
              <a:rPr lang="en-GB" baseline="0" dirty="0" smtClean="0"/>
              <a:t>In the event of an individual lack of satisfaction, the next step is usually to take the matter to an ombudsman who becomes responsible to investigate the complaint and facilitated an equitable and timely resolution. </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7</a:t>
            </a:fld>
            <a:endParaRPr lang="en-GB"/>
          </a:p>
        </p:txBody>
      </p:sp>
    </p:spTree>
    <p:extLst>
      <p:ext uri="{BB962C8B-B14F-4D97-AF65-F5344CB8AC3E}">
        <p14:creationId xmlns:p14="http://schemas.microsoft.com/office/powerpoint/2010/main" val="260888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it comes to interaction with ombudsmen, it is always important to keep in mind that they will put themselves in the position of the complainant. </a:t>
            </a:r>
          </a:p>
          <a:p>
            <a:r>
              <a:rPr lang="en-GB" dirty="0" smtClean="0"/>
              <a:t>Ombudsmen should not advocate</a:t>
            </a:r>
            <a:r>
              <a:rPr lang="en-GB" baseline="0" dirty="0" smtClean="0"/>
              <a:t> necessarily on behalf of the complainant. </a:t>
            </a:r>
          </a:p>
          <a:p>
            <a:r>
              <a:rPr lang="en-GB" baseline="0" dirty="0" smtClean="0"/>
              <a:t>There is always a thought in terms of how particular experiences were dealt with or felt by the people or individual concerned</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8</a:t>
            </a:fld>
            <a:endParaRPr lang="en-GB"/>
          </a:p>
        </p:txBody>
      </p:sp>
    </p:spTree>
    <p:extLst>
      <p:ext uri="{BB962C8B-B14F-4D97-AF65-F5344CB8AC3E}">
        <p14:creationId xmlns:p14="http://schemas.microsoft.com/office/powerpoint/2010/main" val="1969682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the</a:t>
            </a:r>
            <a:r>
              <a:rPr lang="en-GB" baseline="0" dirty="0" smtClean="0"/>
              <a:t> community where residents and leaders live, interaction with ombudsmen is relevant due to the fact that conducting investigations observes an impartial and independent approach. </a:t>
            </a:r>
          </a:p>
          <a:p>
            <a:r>
              <a:rPr lang="en-GB" baseline="0" dirty="0" smtClean="0"/>
              <a:t>Confidentiality is important when interacting. </a:t>
            </a:r>
          </a:p>
          <a:p>
            <a:r>
              <a:rPr lang="en-GB" baseline="0" dirty="0" smtClean="0"/>
              <a:t>The results are rectification, giving reasons for certain decisions and referring the matter to other agencies. Significant matters are strongly emphasised hence practical recommendations. </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9</a:t>
            </a:fld>
            <a:endParaRPr lang="en-GB"/>
          </a:p>
        </p:txBody>
      </p:sp>
    </p:spTree>
    <p:extLst>
      <p:ext uri="{BB962C8B-B14F-4D97-AF65-F5344CB8AC3E}">
        <p14:creationId xmlns:p14="http://schemas.microsoft.com/office/powerpoint/2010/main" val="4173493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Strategies</a:t>
            </a:r>
            <a:r>
              <a:rPr lang="en-GB" baseline="0" dirty="0" smtClean="0"/>
              <a:t> for building community networks and relationships are actions designated for the long-term achievements  within a community. </a:t>
            </a:r>
          </a:p>
          <a:p>
            <a:r>
              <a:rPr lang="en-GB" baseline="0" dirty="0" smtClean="0"/>
              <a:t>Relationships and networks within a community entail on ability to have a collective understanding among the members.</a:t>
            </a:r>
          </a:p>
          <a:p>
            <a:r>
              <a:rPr lang="en-GB" baseline="0" dirty="0" smtClean="0"/>
              <a:t> The ability to solve conflicts and misunderstandings effectively in a community enables mutual collaboration among individuals in times of need</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10</a:t>
            </a:fld>
            <a:endParaRPr lang="en-GB"/>
          </a:p>
        </p:txBody>
      </p:sp>
    </p:spTree>
    <p:extLst>
      <p:ext uri="{BB962C8B-B14F-4D97-AF65-F5344CB8AC3E}">
        <p14:creationId xmlns:p14="http://schemas.microsoft.com/office/powerpoint/2010/main" val="1739800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Building community networks and</a:t>
            </a:r>
            <a:r>
              <a:rPr lang="en-GB" baseline="0" dirty="0" smtClean="0"/>
              <a:t> relationships is relevant due to the benefits accrued. </a:t>
            </a:r>
          </a:p>
          <a:p>
            <a:r>
              <a:rPr lang="en-GB" baseline="0" dirty="0" smtClean="0"/>
              <a:t>One of the importance is shared purpose which means there is creation of meaningful connections between community members. </a:t>
            </a:r>
          </a:p>
          <a:p>
            <a:r>
              <a:rPr lang="en-GB" baseline="0" dirty="0" smtClean="0"/>
              <a:t>Effective strategies within a community enable effective management when it comes to making the right decisions. </a:t>
            </a:r>
          </a:p>
          <a:p>
            <a:r>
              <a:rPr lang="en-GB" baseline="0" dirty="0" smtClean="0"/>
              <a:t>There is also support when solving problems within the community. </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11</a:t>
            </a:fld>
            <a:endParaRPr lang="en-GB"/>
          </a:p>
        </p:txBody>
      </p:sp>
    </p:spTree>
    <p:extLst>
      <p:ext uri="{BB962C8B-B14F-4D97-AF65-F5344CB8AC3E}">
        <p14:creationId xmlns:p14="http://schemas.microsoft.com/office/powerpoint/2010/main" val="4013797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a community, building networks</a:t>
            </a:r>
            <a:r>
              <a:rPr lang="en-GB" baseline="0" dirty="0" smtClean="0"/>
              <a:t> and relationships through strategies has other additional importance's. </a:t>
            </a:r>
          </a:p>
          <a:p>
            <a:r>
              <a:rPr lang="en-GB" baseline="0" dirty="0" smtClean="0"/>
              <a:t>Through strategies, there results to engagement among members thereby connection around a common interest related to their wellbeing. </a:t>
            </a:r>
          </a:p>
          <a:p>
            <a:r>
              <a:rPr lang="en-GB" baseline="0" dirty="0" smtClean="0"/>
              <a:t>In addition, community members are able to be content and uniform. </a:t>
            </a:r>
          </a:p>
          <a:p>
            <a:r>
              <a:rPr lang="en-GB" baseline="0" dirty="0" smtClean="0"/>
              <a:t>There is contribution among all members resulting to content in all areas. </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12</a:t>
            </a:fld>
            <a:endParaRPr lang="en-GB"/>
          </a:p>
        </p:txBody>
      </p:sp>
    </p:spTree>
    <p:extLst>
      <p:ext uri="{BB962C8B-B14F-4D97-AF65-F5344CB8AC3E}">
        <p14:creationId xmlns:p14="http://schemas.microsoft.com/office/powerpoint/2010/main" val="4036746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build relationships and networks in a community, giving</a:t>
            </a:r>
            <a:r>
              <a:rPr lang="en-GB" baseline="0" dirty="0" smtClean="0"/>
              <a:t> community members a place to express themselves is one of the strategy. </a:t>
            </a:r>
          </a:p>
          <a:p>
            <a:r>
              <a:rPr lang="en-GB" baseline="0" dirty="0" smtClean="0"/>
              <a:t>People love to talk about things that matter and should be an encouragement. </a:t>
            </a:r>
          </a:p>
          <a:p>
            <a:r>
              <a:rPr lang="en-GB" baseline="0" dirty="0" smtClean="0"/>
              <a:t>Focusing n the moderation of the community is the other one which entails on taking measures to keep the community a safe place for members in terms of respecting opinions.</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13</a:t>
            </a:fld>
            <a:endParaRPr lang="en-GB"/>
          </a:p>
        </p:txBody>
      </p:sp>
    </p:spTree>
    <p:extLst>
      <p:ext uri="{BB962C8B-B14F-4D97-AF65-F5344CB8AC3E}">
        <p14:creationId xmlns:p14="http://schemas.microsoft.com/office/powerpoint/2010/main" val="3012004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a:t>
            </a:r>
            <a:r>
              <a:rPr lang="en-GB" baseline="0" dirty="0" smtClean="0"/>
              <a:t> build networks and relationships,  it is all about interaction. </a:t>
            </a:r>
          </a:p>
          <a:p>
            <a:r>
              <a:rPr lang="en-GB" baseline="0" dirty="0" smtClean="0"/>
              <a:t>For relationships and networks to work there needs responsively in engagement strategies resulting to involvement of all the members. </a:t>
            </a:r>
          </a:p>
          <a:p>
            <a:r>
              <a:rPr lang="en-GB" baseline="0" dirty="0" smtClean="0"/>
              <a:t>Community members also need to be encouraged to invest in effort and time. </a:t>
            </a:r>
          </a:p>
          <a:p>
            <a:r>
              <a:rPr lang="en-GB" baseline="0" dirty="0" smtClean="0"/>
              <a:t>Asking community members to invest in effort and time enables connection hence network and relationships building. </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14</a:t>
            </a:fld>
            <a:endParaRPr lang="en-GB"/>
          </a:p>
        </p:txBody>
      </p:sp>
    </p:spTree>
    <p:extLst>
      <p:ext uri="{BB962C8B-B14F-4D97-AF65-F5344CB8AC3E}">
        <p14:creationId xmlns:p14="http://schemas.microsoft.com/office/powerpoint/2010/main" val="143291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Social planning and policy change in the community enhance problems and conditions addressing through changing regulations and laws. </a:t>
            </a:r>
          </a:p>
          <a:p>
            <a:r>
              <a:rPr lang="en-GB" dirty="0" smtClean="0"/>
              <a:t>Everyone hence should be involved in the community networks and relationships building. </a:t>
            </a:r>
          </a:p>
          <a:p>
            <a:r>
              <a:rPr lang="en-GB" dirty="0" smtClean="0"/>
              <a:t>When it comes to locality development,</a:t>
            </a:r>
            <a:r>
              <a:rPr lang="en-GB" baseline="0" dirty="0" smtClean="0"/>
              <a:t> community relationships and networks enhance capacity in an attempt to build a sense of community among community residents.</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15</a:t>
            </a:fld>
            <a:endParaRPr lang="en-GB"/>
          </a:p>
        </p:txBody>
      </p:sp>
    </p:spTree>
    <p:extLst>
      <p:ext uri="{BB962C8B-B14F-4D97-AF65-F5344CB8AC3E}">
        <p14:creationId xmlns:p14="http://schemas.microsoft.com/office/powerpoint/2010/main" val="884168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Leadership</a:t>
            </a:r>
            <a:r>
              <a:rPr lang="en-GB" baseline="0" dirty="0" smtClean="0"/>
              <a:t> is very influential hence the need for strategies for relationship and networks building. </a:t>
            </a:r>
          </a:p>
          <a:p>
            <a:r>
              <a:rPr lang="en-GB" baseline="0" dirty="0" smtClean="0"/>
              <a:t>Through the strategies, there results to breakdown of barriers through communication improvement and encouragement among individuals and groups. </a:t>
            </a:r>
          </a:p>
          <a:p>
            <a:r>
              <a:rPr lang="en-GB" baseline="0" dirty="0" smtClean="0"/>
              <a:t>People in the community who have no contact are brought together  through networks and relationships.</a:t>
            </a:r>
          </a:p>
          <a:p>
            <a:r>
              <a:rPr lang="en-GB" baseline="0" dirty="0" smtClean="0"/>
              <a:t> Community members are bound together and everyone becomes part of the unit.</a:t>
            </a:r>
            <a:endParaRPr lang="en-GB" dirty="0"/>
          </a:p>
        </p:txBody>
      </p:sp>
      <p:sp>
        <p:nvSpPr>
          <p:cNvPr id="4" name="Slide Number Placeholder 3"/>
          <p:cNvSpPr>
            <a:spLocks noGrp="1"/>
          </p:cNvSpPr>
          <p:nvPr>
            <p:ph type="sldNum" sz="quarter" idx="10"/>
          </p:nvPr>
        </p:nvSpPr>
        <p:spPr/>
        <p:txBody>
          <a:bodyPr/>
          <a:lstStyle/>
          <a:p>
            <a:fld id="{89362825-EBB0-4891-A685-15143A43021D}" type="slidenum">
              <a:rPr lang="en-GB" smtClean="0"/>
              <a:t>16</a:t>
            </a:fld>
            <a:endParaRPr lang="en-GB"/>
          </a:p>
        </p:txBody>
      </p:sp>
    </p:spTree>
    <p:extLst>
      <p:ext uri="{BB962C8B-B14F-4D97-AF65-F5344CB8AC3E}">
        <p14:creationId xmlns:p14="http://schemas.microsoft.com/office/powerpoint/2010/main" val="28815530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B3C3931-2528-44EA-92F0-3ABDCCF3DD39}" type="datetime1">
              <a:rPr lang="en-GB" smtClean="0"/>
              <a:t>16/06/2019</a:t>
            </a:fld>
            <a:endParaRPr lang="en-GB"/>
          </a:p>
        </p:txBody>
      </p:sp>
      <p:sp>
        <p:nvSpPr>
          <p:cNvPr id="5" name="Footer Placeholder 4"/>
          <p:cNvSpPr>
            <a:spLocks noGrp="1"/>
          </p:cNvSpPr>
          <p:nvPr>
            <p:ph type="ftr" sz="quarter" idx="11"/>
          </p:nvPr>
        </p:nvSpPr>
        <p:spPr>
          <a:xfrm>
            <a:off x="1876424" y="5410201"/>
            <a:ext cx="5124886" cy="365125"/>
          </a:xfrm>
        </p:spPr>
        <p:txBody>
          <a:bodyPr/>
          <a:lstStyle/>
          <a:p>
            <a:endParaRPr lang="en-GB"/>
          </a:p>
        </p:txBody>
      </p:sp>
      <p:sp>
        <p:nvSpPr>
          <p:cNvPr id="6" name="Slide Number Placeholder 5"/>
          <p:cNvSpPr>
            <a:spLocks noGrp="1"/>
          </p:cNvSpPr>
          <p:nvPr>
            <p:ph type="sldNum" sz="quarter" idx="12"/>
          </p:nvPr>
        </p:nvSpPr>
        <p:spPr>
          <a:xfrm>
            <a:off x="9896911" y="5410199"/>
            <a:ext cx="771089" cy="365125"/>
          </a:xfrm>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31733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D0DE64-82C5-411D-BA76-1DAE3C7BFA4D}" type="datetime1">
              <a:rPr lang="en-GB" smtClean="0"/>
              <a:t>16/06/2019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428172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6D11AF-A6AC-48F9-81BE-3F4E45DEB16E}" type="datetime1">
              <a:rPr lang="en-GB" smtClean="0"/>
              <a:t>16/06/2019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3487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A4A1F54-FE28-48A1-A7DE-EE29B8BDA2D7}"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743679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DEDFD7-C182-4D9F-99E0-CFC25C4A5BE2}" type="datetime1">
              <a:rPr lang="en-GB" smtClean="0"/>
              <a:t>16/06/2019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4170983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EFAE3B8-FF9E-4D80-8DEC-380E8CFCB912}" type="datetime1">
              <a:rPr lang="en-GB" smtClean="0"/>
              <a:t>16/06/2019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778665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736BBD-FA19-421D-AC46-DA14DEEC88F3}" type="datetime1">
              <a:rPr lang="en-GB" smtClean="0"/>
              <a:t>16/06/2019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072290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C2A22D-5636-4CD2-9902-A90F06CF2998}"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329444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FDC313-BA13-4849-8BD6-44953A8DC2A8}"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3754031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E57106-4911-4042-90B6-4CBA46778F10}"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12574828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91ABAD-41C1-4FD6-894F-05DA83E14FCE}"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1030057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1F142E-9469-4FFF-8B59-9ED4AFC8A739}"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58090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684571-DC28-47E5-ABD9-7370D6A74484}" type="datetime1">
              <a:rPr lang="en-GB" smtClean="0"/>
              <a:t>16/06/2019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9067080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8E57106-4911-4042-90B6-4CBA46778F10}" type="datetime1">
              <a:rPr lang="en-GB" smtClean="0"/>
              <a:t>16/06/2019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380187819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68E57106-4911-4042-90B6-4CBA46778F10}" type="datetime1">
              <a:rPr lang="en-GB" smtClean="0"/>
              <a:t>16/06/2019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391974427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96D41A-2C10-4BDE-8E65-690CE3CBCE55}" type="datetime1">
              <a:rPr lang="en-GB" smtClean="0"/>
              <a:t>16/06/2019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2852905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3D1D74A-DDD2-4418-8340-1A638817880E}" type="datetime1">
              <a:rPr lang="en-GB" smtClean="0"/>
              <a:t>16/06/2019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13641F-C281-48A4-80F3-BB1E0186367B}" type="slidenum">
              <a:rPr lang="en-GB" smtClean="0"/>
              <a:t>‹#›</a:t>
            </a:fld>
            <a:endParaRPr lang="en-GB"/>
          </a:p>
        </p:txBody>
      </p:sp>
    </p:spTree>
    <p:extLst>
      <p:ext uri="{BB962C8B-B14F-4D97-AF65-F5344CB8AC3E}">
        <p14:creationId xmlns:p14="http://schemas.microsoft.com/office/powerpoint/2010/main" val="3675827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8E57106-4911-4042-90B6-4CBA46778F10}" type="datetime1">
              <a:rPr lang="en-GB" smtClean="0"/>
              <a:t>16/06/2019</a:t>
            </a:fld>
            <a:endParaRPr lang="en-GB"/>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513641F-C281-48A4-80F3-BB1E0186367B}" type="slidenum">
              <a:rPr lang="en-GB" smtClean="0"/>
              <a:t>‹#›</a:t>
            </a:fld>
            <a:endParaRPr lang="en-GB"/>
          </a:p>
        </p:txBody>
      </p:sp>
    </p:spTree>
    <p:extLst>
      <p:ext uri="{BB962C8B-B14F-4D97-AF65-F5344CB8AC3E}">
        <p14:creationId xmlns:p14="http://schemas.microsoft.com/office/powerpoint/2010/main" val="1931462379"/>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3050" y="1846263"/>
            <a:ext cx="9144000" cy="2387600"/>
          </a:xfrm>
        </p:spPr>
        <p:txBody>
          <a:bodyPr>
            <a:normAutofit fontScale="90000"/>
          </a:bodyPr>
          <a:lstStyle/>
          <a:p>
            <a:r>
              <a:rPr lang="en-GB" dirty="0" smtClean="0"/>
              <a:t/>
            </a:r>
            <a:br>
              <a:rPr lang="en-GB" dirty="0" smtClean="0"/>
            </a:br>
            <a:r>
              <a:rPr lang="en-GB" dirty="0" smtClean="0"/>
              <a:t>Name</a:t>
            </a:r>
            <a:br>
              <a:rPr lang="en-GB" dirty="0" smtClean="0"/>
            </a:br>
            <a:r>
              <a:rPr lang="en-GB" dirty="0" smtClean="0"/>
              <a:t>Institution</a:t>
            </a:r>
            <a:br>
              <a:rPr lang="en-GB" dirty="0" smtClean="0"/>
            </a:br>
            <a:r>
              <a:rPr lang="en-GB" dirty="0" smtClean="0"/>
              <a:t>Date</a:t>
            </a:r>
            <a:br>
              <a:rPr lang="en-GB" dirty="0" smtClean="0"/>
            </a:br>
            <a:r>
              <a:rPr lang="en-GB" dirty="0" smtClean="0"/>
              <a:t>Healthcare</a:t>
            </a:r>
            <a:endParaRPr lang="en-GB" dirty="0"/>
          </a:p>
        </p:txBody>
      </p:sp>
      <p:sp>
        <p:nvSpPr>
          <p:cNvPr id="3" name="Slide Number Placeholder 2"/>
          <p:cNvSpPr>
            <a:spLocks noGrp="1"/>
          </p:cNvSpPr>
          <p:nvPr>
            <p:ph type="sldNum" sz="quarter" idx="12"/>
          </p:nvPr>
        </p:nvSpPr>
        <p:spPr/>
        <p:txBody>
          <a:bodyPr/>
          <a:lstStyle/>
          <a:p>
            <a:fld id="{0513641F-C281-48A4-80F3-BB1E0186367B}" type="slidenum">
              <a:rPr lang="en-GB" smtClean="0"/>
              <a:t>1</a:t>
            </a:fld>
            <a:endParaRPr lang="en-GB"/>
          </a:p>
        </p:txBody>
      </p:sp>
    </p:spTree>
    <p:extLst>
      <p:ext uri="{BB962C8B-B14F-4D97-AF65-F5344CB8AC3E}">
        <p14:creationId xmlns:p14="http://schemas.microsoft.com/office/powerpoint/2010/main" val="3355513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010650" cy="1773237"/>
          </a:xfrm>
        </p:spPr>
        <p:txBody>
          <a:bodyPr/>
          <a:lstStyle/>
          <a:p>
            <a:pPr algn="l"/>
            <a:r>
              <a:rPr lang="en-GB" dirty="0" smtClean="0"/>
              <a:t>Ombudsman</a:t>
            </a:r>
            <a:endParaRPr lang="en-GB" dirty="0"/>
          </a:p>
        </p:txBody>
      </p:sp>
      <p:sp>
        <p:nvSpPr>
          <p:cNvPr id="3" name="Subtitle 2"/>
          <p:cNvSpPr>
            <a:spLocks noGrp="1"/>
          </p:cNvSpPr>
          <p:nvPr>
            <p:ph type="subTitle" idx="1"/>
          </p:nvPr>
        </p:nvSpPr>
        <p:spPr/>
        <p:txBody>
          <a:bodyPr>
            <a:normAutofit/>
          </a:bodyPr>
          <a:lstStyle/>
          <a:p>
            <a:pPr marL="342900" indent="-342900" algn="l">
              <a:buFont typeface="Arial" panose="020B0604020202020204" pitchFamily="34" charset="0"/>
              <a:buChar char="•"/>
            </a:pPr>
            <a:r>
              <a:rPr lang="en-GB" dirty="0" smtClean="0"/>
              <a:t>Agent of the people</a:t>
            </a:r>
          </a:p>
          <a:p>
            <a:pPr marL="342900" indent="-342900" algn="l">
              <a:buFont typeface="Arial" panose="020B0604020202020204" pitchFamily="34" charset="0"/>
              <a:buChar char="•"/>
            </a:pPr>
            <a:r>
              <a:rPr lang="en-GB" dirty="0" smtClean="0"/>
              <a:t>Knowledge about own rights</a:t>
            </a:r>
          </a:p>
          <a:p>
            <a:pPr marL="342900" indent="-342900" algn="l">
              <a:buFont typeface="Arial" panose="020B0604020202020204" pitchFamily="34" charset="0"/>
              <a:buChar char="•"/>
            </a:pPr>
            <a:r>
              <a:rPr lang="en-GB" dirty="0" smtClean="0"/>
              <a:t>Expressing concerns or complaints. (</a:t>
            </a:r>
            <a:r>
              <a:rPr lang="en-US" dirty="0"/>
              <a:t>Hossain</a:t>
            </a:r>
            <a:r>
              <a:rPr lang="en-US" dirty="0" smtClean="0"/>
              <a:t>, 2000</a:t>
            </a:r>
            <a:r>
              <a:rPr lang="en-GB" dirty="0" smtClean="0"/>
              <a:t>)</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2</a:t>
            </a:fld>
            <a:endParaRPr lang="en-GB"/>
          </a:p>
        </p:txBody>
      </p:sp>
    </p:spTree>
    <p:extLst>
      <p:ext uri="{BB962C8B-B14F-4D97-AF65-F5344CB8AC3E}">
        <p14:creationId xmlns:p14="http://schemas.microsoft.com/office/powerpoint/2010/main" val="3332613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Ombudsmen</a:t>
            </a:r>
            <a:endParaRPr lang="en-GB" dirty="0"/>
          </a:p>
        </p:txBody>
      </p:sp>
      <p:sp>
        <p:nvSpPr>
          <p:cNvPr id="3" name="Content Placeholder 2"/>
          <p:cNvSpPr>
            <a:spLocks noGrp="1"/>
          </p:cNvSpPr>
          <p:nvPr>
            <p:ph idx="1"/>
          </p:nvPr>
        </p:nvSpPr>
        <p:spPr/>
        <p:txBody>
          <a:bodyPr/>
          <a:lstStyle/>
          <a:p>
            <a:r>
              <a:rPr lang="en-GB" dirty="0" smtClean="0"/>
              <a:t>Put mistakes right</a:t>
            </a:r>
          </a:p>
          <a:p>
            <a:r>
              <a:rPr lang="en-GB" dirty="0" smtClean="0"/>
              <a:t>Help about complains</a:t>
            </a:r>
          </a:p>
          <a:p>
            <a:r>
              <a:rPr lang="en-GB" dirty="0" smtClean="0"/>
              <a:t>Tend to be at the top of complaints ladder</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3</a:t>
            </a:fld>
            <a:endParaRPr lang="en-GB"/>
          </a:p>
        </p:txBody>
      </p:sp>
    </p:spTree>
    <p:extLst>
      <p:ext uri="{BB962C8B-B14F-4D97-AF65-F5344CB8AC3E}">
        <p14:creationId xmlns:p14="http://schemas.microsoft.com/office/powerpoint/2010/main" val="2500091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GB" dirty="0" smtClean="0"/>
              <a:t>What does an ombudsman do</a:t>
            </a:r>
            <a:endParaRPr lang="en-GB" dirty="0"/>
          </a:p>
        </p:txBody>
      </p:sp>
      <p:sp>
        <p:nvSpPr>
          <p:cNvPr id="3" name="Subtitle 2"/>
          <p:cNvSpPr>
            <a:spLocks noGrp="1"/>
          </p:cNvSpPr>
          <p:nvPr>
            <p:ph type="subTitle" idx="1"/>
          </p:nvPr>
        </p:nvSpPr>
        <p:spPr/>
        <p:txBody>
          <a:bodyPr/>
          <a:lstStyle/>
          <a:p>
            <a:pPr marL="342900" indent="-342900" algn="l">
              <a:buFont typeface="Arial" panose="020B0604020202020204" pitchFamily="34" charset="0"/>
              <a:buChar char="•"/>
            </a:pPr>
            <a:r>
              <a:rPr lang="en-GB" dirty="0" smtClean="0"/>
              <a:t>Investigate complains</a:t>
            </a:r>
          </a:p>
          <a:p>
            <a:pPr marL="342900" indent="-342900" algn="l">
              <a:buFont typeface="Arial" panose="020B0604020202020204" pitchFamily="34" charset="0"/>
              <a:buChar char="•"/>
            </a:pPr>
            <a:r>
              <a:rPr lang="en-GB" dirty="0" smtClean="0"/>
              <a:t>Improving public administration</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4</a:t>
            </a:fld>
            <a:endParaRPr lang="en-GB"/>
          </a:p>
        </p:txBody>
      </p:sp>
    </p:spTree>
    <p:extLst>
      <p:ext uri="{BB962C8B-B14F-4D97-AF65-F5344CB8AC3E}">
        <p14:creationId xmlns:p14="http://schemas.microsoft.com/office/powerpoint/2010/main" val="3690671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does an ombudsman do</a:t>
            </a:r>
            <a:endParaRPr lang="en-GB" dirty="0"/>
          </a:p>
        </p:txBody>
      </p:sp>
      <p:sp>
        <p:nvSpPr>
          <p:cNvPr id="3" name="Content Placeholder 2"/>
          <p:cNvSpPr>
            <a:spLocks noGrp="1"/>
          </p:cNvSpPr>
          <p:nvPr>
            <p:ph idx="1"/>
          </p:nvPr>
        </p:nvSpPr>
        <p:spPr/>
        <p:txBody>
          <a:bodyPr/>
          <a:lstStyle/>
          <a:p>
            <a:r>
              <a:rPr lang="en-GB" dirty="0" smtClean="0"/>
              <a:t>Provision of free service</a:t>
            </a:r>
          </a:p>
          <a:p>
            <a:r>
              <a:rPr lang="en-GB" dirty="0" smtClean="0"/>
              <a:t>Recommendation of redress</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5</a:t>
            </a:fld>
            <a:endParaRPr lang="en-GB"/>
          </a:p>
        </p:txBody>
      </p:sp>
    </p:spTree>
    <p:extLst>
      <p:ext uri="{BB962C8B-B14F-4D97-AF65-F5344CB8AC3E}">
        <p14:creationId xmlns:p14="http://schemas.microsoft.com/office/powerpoint/2010/main" val="1149171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Necessary requirements for an ombudsman</a:t>
            </a:r>
            <a:endParaRPr lang="en-GB" dirty="0"/>
          </a:p>
        </p:txBody>
      </p:sp>
      <p:sp>
        <p:nvSpPr>
          <p:cNvPr id="3" name="Content Placeholder 2"/>
          <p:cNvSpPr>
            <a:spLocks noGrp="1"/>
          </p:cNvSpPr>
          <p:nvPr>
            <p:ph idx="1"/>
          </p:nvPr>
        </p:nvSpPr>
        <p:spPr/>
        <p:txBody>
          <a:bodyPr/>
          <a:lstStyle/>
          <a:p>
            <a:r>
              <a:rPr lang="en-GB" dirty="0" smtClean="0"/>
              <a:t>Documents and necessary information</a:t>
            </a:r>
          </a:p>
          <a:p>
            <a:r>
              <a:rPr lang="en-GB" dirty="0" smtClean="0"/>
              <a:t>Action must be in line with proposals and </a:t>
            </a:r>
            <a:r>
              <a:rPr lang="en-GB" dirty="0"/>
              <a:t>complaints. (</a:t>
            </a:r>
            <a:r>
              <a:rPr lang="en-US" dirty="0"/>
              <a:t>Hossain, 2000</a:t>
            </a:r>
            <a:r>
              <a:rPr lang="en-GB" dirty="0"/>
              <a:t>)</a:t>
            </a:r>
          </a:p>
          <a:p>
            <a:pPr marL="0" indent="0">
              <a:buNone/>
            </a:pP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6</a:t>
            </a:fld>
            <a:endParaRPr lang="en-GB"/>
          </a:p>
        </p:txBody>
      </p:sp>
    </p:spTree>
    <p:extLst>
      <p:ext uri="{BB962C8B-B14F-4D97-AF65-F5344CB8AC3E}">
        <p14:creationId xmlns:p14="http://schemas.microsoft.com/office/powerpoint/2010/main" val="2434541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GB" dirty="0" smtClean="0"/>
              <a:t>Interaction</a:t>
            </a:r>
            <a:endParaRPr lang="en-GB" dirty="0"/>
          </a:p>
        </p:txBody>
      </p:sp>
      <p:sp>
        <p:nvSpPr>
          <p:cNvPr id="3" name="Subtitle 2"/>
          <p:cNvSpPr>
            <a:spLocks noGrp="1"/>
          </p:cNvSpPr>
          <p:nvPr>
            <p:ph type="subTitle" idx="1"/>
          </p:nvPr>
        </p:nvSpPr>
        <p:spPr/>
        <p:txBody>
          <a:bodyPr/>
          <a:lstStyle/>
          <a:p>
            <a:pPr marL="342900" indent="-342900" algn="l">
              <a:buFont typeface="Arial" panose="020B0604020202020204" pitchFamily="34" charset="0"/>
              <a:buChar char="•"/>
            </a:pPr>
            <a:r>
              <a:rPr lang="en-GB" dirty="0" smtClean="0"/>
              <a:t>Discussing the issue first</a:t>
            </a:r>
          </a:p>
          <a:p>
            <a:pPr marL="342900" indent="-342900" algn="l">
              <a:buFont typeface="Arial" panose="020B0604020202020204" pitchFamily="34" charset="0"/>
              <a:buChar char="•"/>
            </a:pPr>
            <a:r>
              <a:rPr lang="en-GB" dirty="0" smtClean="0"/>
              <a:t>Interact for lack of satisfaction</a:t>
            </a:r>
          </a:p>
          <a:p>
            <a:pPr marL="342900" indent="-342900" algn="l">
              <a:buFont typeface="Arial" panose="020B0604020202020204" pitchFamily="34" charset="0"/>
              <a:buChar char="•"/>
            </a:pP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7</a:t>
            </a:fld>
            <a:endParaRPr lang="en-GB"/>
          </a:p>
        </p:txBody>
      </p:sp>
    </p:spTree>
    <p:extLst>
      <p:ext uri="{BB962C8B-B14F-4D97-AF65-F5344CB8AC3E}">
        <p14:creationId xmlns:p14="http://schemas.microsoft.com/office/powerpoint/2010/main" val="2232204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Interaction</a:t>
            </a:r>
            <a:endParaRPr lang="en-GB" dirty="0"/>
          </a:p>
        </p:txBody>
      </p:sp>
      <p:sp>
        <p:nvSpPr>
          <p:cNvPr id="3" name="Content Placeholder 2"/>
          <p:cNvSpPr>
            <a:spLocks noGrp="1"/>
          </p:cNvSpPr>
          <p:nvPr>
            <p:ph idx="1"/>
          </p:nvPr>
        </p:nvSpPr>
        <p:spPr/>
        <p:txBody>
          <a:bodyPr/>
          <a:lstStyle/>
          <a:p>
            <a:r>
              <a:rPr lang="en-GB" dirty="0" smtClean="0"/>
              <a:t>Complainant position</a:t>
            </a:r>
          </a:p>
          <a:p>
            <a:r>
              <a:rPr lang="en-GB" dirty="0" smtClean="0"/>
              <a:t>Thinking in terms of experience</a:t>
            </a:r>
          </a:p>
          <a:p>
            <a:r>
              <a:rPr lang="en-GB" dirty="0" smtClean="0"/>
              <a:t>Clarity</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8</a:t>
            </a:fld>
            <a:endParaRPr lang="en-GB"/>
          </a:p>
        </p:txBody>
      </p:sp>
    </p:spTree>
    <p:extLst>
      <p:ext uri="{BB962C8B-B14F-4D97-AF65-F5344CB8AC3E}">
        <p14:creationId xmlns:p14="http://schemas.microsoft.com/office/powerpoint/2010/main" val="2146879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l"/>
            <a:r>
              <a:rPr lang="en-GB" dirty="0" smtClean="0"/>
              <a:t>Interaction</a:t>
            </a:r>
            <a:endParaRPr lang="en-GB" dirty="0"/>
          </a:p>
        </p:txBody>
      </p:sp>
      <p:sp>
        <p:nvSpPr>
          <p:cNvPr id="3" name="Subtitle 2"/>
          <p:cNvSpPr>
            <a:spLocks noGrp="1"/>
          </p:cNvSpPr>
          <p:nvPr>
            <p:ph type="subTitle" idx="1"/>
          </p:nvPr>
        </p:nvSpPr>
        <p:spPr/>
        <p:txBody>
          <a:bodyPr>
            <a:normAutofit/>
          </a:bodyPr>
          <a:lstStyle/>
          <a:p>
            <a:pPr marL="342900" indent="-342900" algn="l">
              <a:buFont typeface="Arial" panose="020B0604020202020204" pitchFamily="34" charset="0"/>
              <a:buChar char="•"/>
            </a:pPr>
            <a:r>
              <a:rPr lang="en-GB" dirty="0" smtClean="0"/>
              <a:t>An independent and impartial approach</a:t>
            </a:r>
          </a:p>
          <a:p>
            <a:pPr marL="342900" indent="-342900" algn="l">
              <a:buFont typeface="Arial" panose="020B0604020202020204" pitchFamily="34" charset="0"/>
              <a:buChar char="•"/>
            </a:pPr>
            <a:r>
              <a:rPr lang="en-GB" dirty="0" smtClean="0"/>
              <a:t>Formal recommendations making</a:t>
            </a:r>
          </a:p>
          <a:p>
            <a:pPr marL="342900" indent="-342900" algn="l">
              <a:buFont typeface="Arial" panose="020B0604020202020204" pitchFamily="34" charset="0"/>
              <a:buChar char="•"/>
            </a:pPr>
            <a:r>
              <a:rPr lang="en-GB" dirty="0"/>
              <a:t>Confidentiality. (</a:t>
            </a:r>
            <a:r>
              <a:rPr lang="en-US" dirty="0"/>
              <a:t>Marshall, Taylor &amp; Yu, 2004</a:t>
            </a:r>
            <a:r>
              <a:rPr lang="en-GB" dirty="0"/>
              <a:t>)</a:t>
            </a:r>
          </a:p>
          <a:p>
            <a:pPr algn="l"/>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9</a:t>
            </a:fld>
            <a:endParaRPr lang="en-GB"/>
          </a:p>
        </p:txBody>
      </p:sp>
    </p:spTree>
    <p:extLst>
      <p:ext uri="{BB962C8B-B14F-4D97-AF65-F5344CB8AC3E}">
        <p14:creationId xmlns:p14="http://schemas.microsoft.com/office/powerpoint/2010/main" val="2499326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Strategies for building community networks and relationships</a:t>
            </a:r>
            <a:endParaRPr lang="en-GB" dirty="0"/>
          </a:p>
        </p:txBody>
      </p:sp>
      <p:sp>
        <p:nvSpPr>
          <p:cNvPr id="3" name="Content Placeholder 2"/>
          <p:cNvSpPr>
            <a:spLocks noGrp="1"/>
          </p:cNvSpPr>
          <p:nvPr>
            <p:ph idx="1"/>
          </p:nvPr>
        </p:nvSpPr>
        <p:spPr/>
        <p:txBody>
          <a:bodyPr/>
          <a:lstStyle/>
          <a:p>
            <a:r>
              <a:rPr lang="en-GB" dirty="0" smtClean="0"/>
              <a:t>Long term achievements</a:t>
            </a:r>
          </a:p>
          <a:p>
            <a:r>
              <a:rPr lang="en-GB" dirty="0" smtClean="0"/>
              <a:t>Collective understanding</a:t>
            </a:r>
          </a:p>
          <a:p>
            <a:r>
              <a:rPr lang="en-GB" dirty="0" smtClean="0"/>
              <a:t>Solution of conflicts</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10</a:t>
            </a:fld>
            <a:endParaRPr lang="en-GB"/>
          </a:p>
        </p:txBody>
      </p:sp>
    </p:spTree>
    <p:extLst>
      <p:ext uri="{BB962C8B-B14F-4D97-AF65-F5344CB8AC3E}">
        <p14:creationId xmlns:p14="http://schemas.microsoft.com/office/powerpoint/2010/main" val="1119160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Importance of strategies in community</a:t>
            </a:r>
            <a:endParaRPr lang="en-GB" dirty="0"/>
          </a:p>
        </p:txBody>
      </p:sp>
      <p:sp>
        <p:nvSpPr>
          <p:cNvPr id="3" name="Content Placeholder 2"/>
          <p:cNvSpPr>
            <a:spLocks noGrp="1"/>
          </p:cNvSpPr>
          <p:nvPr>
            <p:ph idx="1"/>
          </p:nvPr>
        </p:nvSpPr>
        <p:spPr/>
        <p:txBody>
          <a:bodyPr/>
          <a:lstStyle/>
          <a:p>
            <a:r>
              <a:rPr lang="en-GB" dirty="0" smtClean="0"/>
              <a:t>Shared purpose</a:t>
            </a:r>
          </a:p>
          <a:p>
            <a:r>
              <a:rPr lang="en-GB" dirty="0" smtClean="0"/>
              <a:t>Management </a:t>
            </a:r>
          </a:p>
          <a:p>
            <a:r>
              <a:rPr lang="en-GB" dirty="0" smtClean="0"/>
              <a:t>Support</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11</a:t>
            </a:fld>
            <a:endParaRPr lang="en-GB"/>
          </a:p>
        </p:txBody>
      </p:sp>
    </p:spTree>
    <p:extLst>
      <p:ext uri="{BB962C8B-B14F-4D97-AF65-F5344CB8AC3E}">
        <p14:creationId xmlns:p14="http://schemas.microsoft.com/office/powerpoint/2010/main" val="3859025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Importance of strategies</a:t>
            </a:r>
            <a:endParaRPr lang="en-GB" dirty="0"/>
          </a:p>
        </p:txBody>
      </p:sp>
      <p:sp>
        <p:nvSpPr>
          <p:cNvPr id="3" name="Content Placeholder 2"/>
          <p:cNvSpPr>
            <a:spLocks noGrp="1"/>
          </p:cNvSpPr>
          <p:nvPr>
            <p:ph idx="1"/>
          </p:nvPr>
        </p:nvSpPr>
        <p:spPr/>
        <p:txBody>
          <a:bodyPr/>
          <a:lstStyle/>
          <a:p>
            <a:r>
              <a:rPr lang="en-GB" dirty="0" smtClean="0"/>
              <a:t>Engagement</a:t>
            </a:r>
          </a:p>
          <a:p>
            <a:r>
              <a:rPr lang="en-GB" dirty="0" smtClean="0"/>
              <a:t>Content</a:t>
            </a:r>
          </a:p>
          <a:p>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12</a:t>
            </a:fld>
            <a:endParaRPr lang="en-GB"/>
          </a:p>
        </p:txBody>
      </p:sp>
    </p:spTree>
    <p:extLst>
      <p:ext uri="{BB962C8B-B14F-4D97-AF65-F5344CB8AC3E}">
        <p14:creationId xmlns:p14="http://schemas.microsoft.com/office/powerpoint/2010/main" val="3594889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Strategies in community</a:t>
            </a:r>
            <a:endParaRPr lang="en-GB" dirty="0"/>
          </a:p>
        </p:txBody>
      </p:sp>
      <p:sp>
        <p:nvSpPr>
          <p:cNvPr id="3" name="Content Placeholder 2"/>
          <p:cNvSpPr>
            <a:spLocks noGrp="1"/>
          </p:cNvSpPr>
          <p:nvPr>
            <p:ph idx="1"/>
          </p:nvPr>
        </p:nvSpPr>
        <p:spPr/>
        <p:txBody>
          <a:bodyPr/>
          <a:lstStyle/>
          <a:p>
            <a:r>
              <a:rPr lang="en-GB" dirty="0" smtClean="0"/>
              <a:t>A place to express themselves</a:t>
            </a:r>
          </a:p>
          <a:p>
            <a:r>
              <a:rPr lang="en-GB" dirty="0" smtClean="0"/>
              <a:t>Community moderation focus</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13</a:t>
            </a:fld>
            <a:endParaRPr lang="en-GB"/>
          </a:p>
        </p:txBody>
      </p:sp>
    </p:spTree>
    <p:extLst>
      <p:ext uri="{BB962C8B-B14F-4D97-AF65-F5344CB8AC3E}">
        <p14:creationId xmlns:p14="http://schemas.microsoft.com/office/powerpoint/2010/main" val="834688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Strategies</a:t>
            </a:r>
            <a:endParaRPr lang="en-GB" dirty="0"/>
          </a:p>
        </p:txBody>
      </p:sp>
      <p:sp>
        <p:nvSpPr>
          <p:cNvPr id="3" name="Content Placeholder 2"/>
          <p:cNvSpPr>
            <a:spLocks noGrp="1"/>
          </p:cNvSpPr>
          <p:nvPr>
            <p:ph idx="1"/>
          </p:nvPr>
        </p:nvSpPr>
        <p:spPr/>
        <p:txBody>
          <a:bodyPr/>
          <a:lstStyle/>
          <a:p>
            <a:r>
              <a:rPr lang="en-GB" dirty="0" smtClean="0"/>
              <a:t>Being responsive</a:t>
            </a:r>
          </a:p>
          <a:p>
            <a:r>
              <a:rPr lang="en-GB" dirty="0" smtClean="0"/>
              <a:t>Encourage on time and effort investment</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14</a:t>
            </a:fld>
            <a:endParaRPr lang="en-GB"/>
          </a:p>
        </p:txBody>
      </p:sp>
    </p:spTree>
    <p:extLst>
      <p:ext uri="{BB962C8B-B14F-4D97-AF65-F5344CB8AC3E}">
        <p14:creationId xmlns:p14="http://schemas.microsoft.com/office/powerpoint/2010/main" val="930957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Strategies</a:t>
            </a:r>
            <a:endParaRPr lang="en-GB" dirty="0"/>
          </a:p>
        </p:txBody>
      </p:sp>
      <p:sp>
        <p:nvSpPr>
          <p:cNvPr id="3" name="Content Placeholder 2"/>
          <p:cNvSpPr>
            <a:spLocks noGrp="1"/>
          </p:cNvSpPr>
          <p:nvPr>
            <p:ph idx="1"/>
          </p:nvPr>
        </p:nvSpPr>
        <p:spPr/>
        <p:txBody>
          <a:bodyPr/>
          <a:lstStyle/>
          <a:p>
            <a:r>
              <a:rPr lang="en-GB" dirty="0" smtClean="0"/>
              <a:t>Policy change and social planning</a:t>
            </a:r>
          </a:p>
          <a:p>
            <a:r>
              <a:rPr lang="en-GB" dirty="0" smtClean="0"/>
              <a:t>Locality development</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15</a:t>
            </a:fld>
            <a:endParaRPr lang="en-GB"/>
          </a:p>
        </p:txBody>
      </p:sp>
    </p:spTree>
    <p:extLst>
      <p:ext uri="{BB962C8B-B14F-4D97-AF65-F5344CB8AC3E}">
        <p14:creationId xmlns:p14="http://schemas.microsoft.com/office/powerpoint/2010/main" val="2474395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Reasons for community networks and relationships building</a:t>
            </a:r>
            <a:endParaRPr lang="en-GB" dirty="0"/>
          </a:p>
        </p:txBody>
      </p:sp>
      <p:sp>
        <p:nvSpPr>
          <p:cNvPr id="3" name="Content Placeholder 2"/>
          <p:cNvSpPr>
            <a:spLocks noGrp="1"/>
          </p:cNvSpPr>
          <p:nvPr>
            <p:ph idx="1"/>
          </p:nvPr>
        </p:nvSpPr>
        <p:spPr/>
        <p:txBody>
          <a:bodyPr/>
          <a:lstStyle/>
          <a:p>
            <a:r>
              <a:rPr lang="en-GB" dirty="0" smtClean="0"/>
              <a:t>Barriers breaking</a:t>
            </a:r>
          </a:p>
          <a:p>
            <a:r>
              <a:rPr lang="en-GB" dirty="0" smtClean="0"/>
              <a:t>Bring people together. (</a:t>
            </a:r>
            <a:r>
              <a:rPr lang="en-US" dirty="0" smtClean="0"/>
              <a:t>Marshall, Taylor</a:t>
            </a:r>
            <a:r>
              <a:rPr lang="en-US" dirty="0"/>
              <a:t> </a:t>
            </a:r>
            <a:r>
              <a:rPr lang="en-US" dirty="0" smtClean="0"/>
              <a:t>&amp; Yu, 2004</a:t>
            </a:r>
            <a:r>
              <a:rPr lang="en-GB" dirty="0" smtClean="0"/>
              <a:t>)</a:t>
            </a:r>
            <a:endParaRPr lang="en-GB" dirty="0"/>
          </a:p>
        </p:txBody>
      </p:sp>
      <p:sp>
        <p:nvSpPr>
          <p:cNvPr id="4" name="Slide Number Placeholder 3"/>
          <p:cNvSpPr>
            <a:spLocks noGrp="1"/>
          </p:cNvSpPr>
          <p:nvPr>
            <p:ph type="sldNum" sz="quarter" idx="12"/>
          </p:nvPr>
        </p:nvSpPr>
        <p:spPr/>
        <p:txBody>
          <a:bodyPr/>
          <a:lstStyle/>
          <a:p>
            <a:fld id="{0513641F-C281-48A4-80F3-BB1E0186367B}" type="slidenum">
              <a:rPr lang="en-GB" smtClean="0"/>
              <a:t>16</a:t>
            </a:fld>
            <a:endParaRPr lang="en-GB"/>
          </a:p>
        </p:txBody>
      </p:sp>
    </p:spTree>
    <p:extLst>
      <p:ext uri="{BB962C8B-B14F-4D97-AF65-F5344CB8AC3E}">
        <p14:creationId xmlns:p14="http://schemas.microsoft.com/office/powerpoint/2010/main" val="775448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a:bodyPr>
          <a:lstStyle/>
          <a:p>
            <a:r>
              <a:rPr lang="en-US" dirty="0"/>
              <a:t>Hossain, K. (2000). </a:t>
            </a:r>
            <a:r>
              <a:rPr lang="en-US" i="1" dirty="0"/>
              <a:t>Human rights commissions and ombudsman offices: National experiences throughout the world</a:t>
            </a:r>
            <a:r>
              <a:rPr lang="en-US" dirty="0"/>
              <a:t>. The Hague: Kluwer Law International</a:t>
            </a:r>
            <a:r>
              <a:rPr lang="en-US" dirty="0" smtClean="0"/>
              <a:t>.</a:t>
            </a:r>
          </a:p>
          <a:p>
            <a:r>
              <a:rPr lang="en-US" dirty="0" err="1" smtClean="0"/>
              <a:t>Reif</a:t>
            </a:r>
            <a:r>
              <a:rPr lang="en-US" dirty="0"/>
              <a:t>, L. C. (2004). </a:t>
            </a:r>
            <a:r>
              <a:rPr lang="en-US" i="1" dirty="0"/>
              <a:t>The Ombudsman, Good Governance and the International Human Rights System</a:t>
            </a:r>
            <a:r>
              <a:rPr lang="en-US" dirty="0" smtClean="0"/>
              <a:t>.</a:t>
            </a:r>
          </a:p>
          <a:p>
            <a:r>
              <a:rPr lang="en-US" dirty="0"/>
              <a:t>In </a:t>
            </a:r>
            <a:r>
              <a:rPr lang="en-US" dirty="0" err="1"/>
              <a:t>Hertogh</a:t>
            </a:r>
            <a:r>
              <a:rPr lang="en-US" dirty="0"/>
              <a:t>, M. L. M., &amp; In Kirkham, R. (2018). </a:t>
            </a:r>
            <a:r>
              <a:rPr lang="en-US" i="1" dirty="0"/>
              <a:t>Research handbook on the ombudsman</a:t>
            </a:r>
            <a:r>
              <a:rPr lang="en-US" dirty="0" smtClean="0"/>
              <a:t>.</a:t>
            </a:r>
          </a:p>
          <a:p>
            <a:r>
              <a:rPr lang="en-US" dirty="0"/>
              <a:t>Marshall, S., Taylor, W., &amp; Yu, X. H. (2004). </a:t>
            </a:r>
            <a:r>
              <a:rPr lang="en-US" i="1" dirty="0"/>
              <a:t>Using community informatics to transform regions</a:t>
            </a:r>
            <a:r>
              <a:rPr lang="en-US" dirty="0"/>
              <a:t>. Hershey, PA: Idea Group Pub.</a:t>
            </a:r>
            <a:endParaRPr lang="en-US" dirty="0" smtClean="0"/>
          </a:p>
          <a:p>
            <a:endParaRPr lang="en-US" dirty="0"/>
          </a:p>
        </p:txBody>
      </p:sp>
      <p:sp>
        <p:nvSpPr>
          <p:cNvPr id="4" name="Slide Number Placeholder 3"/>
          <p:cNvSpPr>
            <a:spLocks noGrp="1"/>
          </p:cNvSpPr>
          <p:nvPr>
            <p:ph type="sldNum" sz="quarter" idx="12"/>
          </p:nvPr>
        </p:nvSpPr>
        <p:spPr/>
        <p:txBody>
          <a:bodyPr/>
          <a:lstStyle/>
          <a:p>
            <a:fld id="{0513641F-C281-48A4-80F3-BB1E0186367B}" type="slidenum">
              <a:rPr lang="en-GB" smtClean="0"/>
              <a:t>17</a:t>
            </a:fld>
            <a:endParaRPr lang="en-GB"/>
          </a:p>
        </p:txBody>
      </p:sp>
    </p:spTree>
    <p:extLst>
      <p:ext uri="{BB962C8B-B14F-4D97-AF65-F5344CB8AC3E}">
        <p14:creationId xmlns:p14="http://schemas.microsoft.com/office/powerpoint/2010/main" val="4234392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635</TotalTime>
  <Words>1223</Words>
  <Application>Microsoft Office PowerPoint</Application>
  <PresentationFormat>Widescreen</PresentationFormat>
  <Paragraphs>140</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Trebuchet MS</vt:lpstr>
      <vt:lpstr>Tw Cen MT</vt:lpstr>
      <vt:lpstr>Circuit</vt:lpstr>
      <vt:lpstr> Name Institution Date Healthcare</vt:lpstr>
      <vt:lpstr>Ombudsman</vt:lpstr>
      <vt:lpstr>Ombudsmen</vt:lpstr>
      <vt:lpstr>What does an ombudsman do</vt:lpstr>
      <vt:lpstr>What does an ombudsman do</vt:lpstr>
      <vt:lpstr>Necessary requirements for an ombudsman</vt:lpstr>
      <vt:lpstr>Interaction</vt:lpstr>
      <vt:lpstr>Interaction</vt:lpstr>
      <vt:lpstr>Interaction</vt:lpstr>
      <vt:lpstr>Strategies for building community networks and relationships</vt:lpstr>
      <vt:lpstr>Importance of strategies in community</vt:lpstr>
      <vt:lpstr>Importance of strategies</vt:lpstr>
      <vt:lpstr>Strategies in community</vt:lpstr>
      <vt:lpstr>Strategies</vt:lpstr>
      <vt:lpstr>Strategies</vt:lpstr>
      <vt:lpstr>Reasons for community networks and relationships building</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Institution Date</dc:title>
  <dc:creator>lastborn</dc:creator>
  <cp:lastModifiedBy>samuel kibe</cp:lastModifiedBy>
  <cp:revision>38</cp:revision>
  <dcterms:created xsi:type="dcterms:W3CDTF">2019-06-15T08:15:37Z</dcterms:created>
  <dcterms:modified xsi:type="dcterms:W3CDTF">2019-06-16T14:21:05Z</dcterms:modified>
</cp:coreProperties>
</file>